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9" r:id="rId5"/>
    <p:sldId id="258" r:id="rId6"/>
    <p:sldId id="262" r:id="rId7"/>
    <p:sldId id="263" r:id="rId8"/>
    <p:sldId id="265" r:id="rId9"/>
    <p:sldId id="266" r:id="rId10"/>
    <p:sldId id="261" r:id="rId11"/>
    <p:sldId id="267" r:id="rId12"/>
    <p:sldId id="268" r:id="rId13"/>
    <p:sldId id="26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33"/>
    <p:restoredTop sz="94599"/>
  </p:normalViewPr>
  <p:slideViewPr>
    <p:cSldViewPr snapToGrid="0" snapToObjects="1">
      <p:cViewPr varScale="1">
        <p:scale>
          <a:sx n="134" d="100"/>
          <a:sy n="134" d="100"/>
        </p:scale>
        <p:origin x="21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BFB660-0D99-8742-8588-E0608DDC99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Traveling Santa 2018</a:t>
            </a:r>
            <a:br>
              <a:rPr kumimoji="1" lang="en-US" altLang="ko-KR" dirty="0"/>
            </a:br>
            <a:r>
              <a:rPr kumimoji="1" lang="en-US" altLang="ko-KR" dirty="0"/>
              <a:t>Prime Paths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F48594B-9E97-6544-8F05-D30FBCED0B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컴퓨터 공학과</a:t>
            </a:r>
            <a:endParaRPr kumimoji="1" lang="en-US" altLang="ko-KR" dirty="0"/>
          </a:p>
          <a:p>
            <a:r>
              <a:rPr kumimoji="1" lang="en-US" altLang="ko-KR" dirty="0"/>
              <a:t>20134893 </a:t>
            </a:r>
            <a:r>
              <a:rPr kumimoji="1" lang="ko-KR" altLang="en-US" dirty="0" err="1"/>
              <a:t>박지종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2128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ko-KR" altLang="en-US" sz="3600" dirty="0">
                <a:latin typeface="+mn-ea"/>
                <a:ea typeface="+mn-ea"/>
              </a:rPr>
              <a:t>문제점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38528"/>
            <a:ext cx="9905998" cy="3852673"/>
          </a:xfrm>
        </p:spPr>
        <p:txBody>
          <a:bodyPr>
            <a:normAutofit/>
          </a:bodyPr>
          <a:lstStyle/>
          <a:p>
            <a:r>
              <a:rPr kumimoji="1" lang="en-US" altLang="ko-KR" sz="2800" dirty="0" err="1">
                <a:latin typeface="+mn-ea"/>
              </a:rPr>
              <a:t>PyConcorde</a:t>
            </a:r>
            <a:r>
              <a:rPr kumimoji="1" lang="ko-KR" altLang="en-US" sz="2800" dirty="0">
                <a:latin typeface="+mn-ea"/>
              </a:rPr>
              <a:t>의 </a:t>
            </a:r>
            <a:r>
              <a:rPr kumimoji="1" lang="en-US" altLang="ko-KR" sz="2800" dirty="0">
                <a:latin typeface="+mn-ea"/>
              </a:rPr>
              <a:t>Solver</a:t>
            </a:r>
            <a:r>
              <a:rPr kumimoji="1" lang="ko-KR" altLang="en-US" sz="2800" dirty="0">
                <a:latin typeface="+mn-ea"/>
              </a:rPr>
              <a:t>에 </a:t>
            </a:r>
            <a:r>
              <a:rPr kumimoji="1" lang="en-US" altLang="ko-KR" sz="2800" dirty="0">
                <a:latin typeface="+mn-ea"/>
              </a:rPr>
              <a:t>10</a:t>
            </a:r>
            <a:r>
              <a:rPr kumimoji="1" lang="ko-KR" altLang="en-US" sz="2800" dirty="0">
                <a:latin typeface="+mn-ea"/>
              </a:rPr>
              <a:t>번째 마다 프라임 도시 중 한 곳을 방문해야 한다는 제약 사양을 추가 할 수 없음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Solver</a:t>
            </a:r>
            <a:r>
              <a:rPr kumimoji="1" lang="ko-KR" altLang="en-US" sz="2800" dirty="0">
                <a:latin typeface="+mn-ea"/>
              </a:rPr>
              <a:t> 함수가 </a:t>
            </a:r>
            <a:r>
              <a:rPr kumimoji="1" lang="en-US" altLang="ko-KR" sz="2800" dirty="0" err="1">
                <a:latin typeface="+mn-ea"/>
              </a:rPr>
              <a:t>time_bound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ko-KR" altLang="en-US" sz="2800" dirty="0" err="1">
                <a:latin typeface="+mn-ea"/>
              </a:rPr>
              <a:t>파라미터를</a:t>
            </a:r>
            <a:r>
              <a:rPr kumimoji="1" lang="ko-KR" altLang="en-US" sz="2800" dirty="0">
                <a:latin typeface="+mn-ea"/>
              </a:rPr>
              <a:t> 무시하는 문제</a:t>
            </a:r>
            <a:endParaRPr kumimoji="1" lang="en-US" altLang="ko-KR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08865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ko-KR" altLang="en-US" sz="3600" dirty="0">
                <a:latin typeface="+mj-ea"/>
              </a:rPr>
              <a:t>실행 결과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A194D400-B0B6-094D-9494-887C10AE4B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4979748"/>
              </p:ext>
            </p:extLst>
          </p:nvPr>
        </p:nvGraphicFramePr>
        <p:xfrm>
          <a:off x="592772" y="1950720"/>
          <a:ext cx="10892090" cy="36334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78418">
                  <a:extLst>
                    <a:ext uri="{9D8B030D-6E8A-4147-A177-3AD203B41FA5}">
                      <a16:colId xmlns:a16="http://schemas.microsoft.com/office/drawing/2014/main" val="1551597918"/>
                    </a:ext>
                  </a:extLst>
                </a:gridCol>
                <a:gridCol w="2178418">
                  <a:extLst>
                    <a:ext uri="{9D8B030D-6E8A-4147-A177-3AD203B41FA5}">
                      <a16:colId xmlns:a16="http://schemas.microsoft.com/office/drawing/2014/main" val="476576148"/>
                    </a:ext>
                  </a:extLst>
                </a:gridCol>
                <a:gridCol w="2178418">
                  <a:extLst>
                    <a:ext uri="{9D8B030D-6E8A-4147-A177-3AD203B41FA5}">
                      <a16:colId xmlns:a16="http://schemas.microsoft.com/office/drawing/2014/main" val="3367784842"/>
                    </a:ext>
                  </a:extLst>
                </a:gridCol>
                <a:gridCol w="2178418">
                  <a:extLst>
                    <a:ext uri="{9D8B030D-6E8A-4147-A177-3AD203B41FA5}">
                      <a16:colId xmlns:a16="http://schemas.microsoft.com/office/drawing/2014/main" val="1730042690"/>
                    </a:ext>
                  </a:extLst>
                </a:gridCol>
                <a:gridCol w="2178418">
                  <a:extLst>
                    <a:ext uri="{9D8B030D-6E8A-4147-A177-3AD203B41FA5}">
                      <a16:colId xmlns:a16="http://schemas.microsoft.com/office/drawing/2014/main" val="1273101127"/>
                    </a:ext>
                  </a:extLst>
                </a:gridCol>
              </a:tblGrid>
              <a:tr h="72668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결과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결과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결과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3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탐욕 알고리즘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1103393"/>
                  </a:ext>
                </a:extLst>
              </a:tr>
              <a:tr h="7266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발생한 비용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1533223.4652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1533251.1072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1533207.1532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1816224.0906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6416980"/>
                  </a:ext>
                </a:extLst>
              </a:tr>
              <a:tr h="7266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+mn-ea"/>
                          <a:ea typeface="+mn-ea"/>
                        </a:rPr>
                        <a:t>패널티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비용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13842.9650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13851.8641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13783.6888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dirty="0"/>
                        <a:t>15846.9941</a:t>
                      </a:r>
                      <a:endParaRPr lang="en-US" altLang="ko-KR" sz="180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7617383"/>
                  </a:ext>
                </a:extLst>
              </a:tr>
              <a:tr h="7266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10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번째에 방문한</a:t>
                      </a:r>
                      <a:br>
                        <a:rPr lang="en-US" altLang="ko-KR" dirty="0">
                          <a:latin typeface="+mn-ea"/>
                          <a:ea typeface="+mn-ea"/>
                        </a:rPr>
                      </a:br>
                      <a:r>
                        <a:rPr lang="ko-KR" altLang="en-US" dirty="0">
                          <a:latin typeface="+mn-ea"/>
                          <a:ea typeface="+mn-ea"/>
                        </a:rPr>
                        <a:t>프라임 도시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1764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1797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1817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1692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079443"/>
                  </a:ext>
                </a:extLst>
              </a:tr>
              <a:tr h="7266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프라임 도시 적중률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9.9079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%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10.0932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%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10.2056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%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9.5034 %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4117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3605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4F216BB-CD42-D54F-B5D8-CDF6F88A1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219" y="0"/>
            <a:ext cx="10251562" cy="686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642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6E9A2A8-A001-AA41-8A41-C148763EA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818" y="0"/>
            <a:ext cx="103183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7923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27C962-6883-C742-8262-1467F9025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918925"/>
            <a:ext cx="8686800" cy="1020150"/>
          </a:xfrm>
        </p:spPr>
        <p:txBody>
          <a:bodyPr>
            <a:normAutofit/>
          </a:bodyPr>
          <a:lstStyle/>
          <a:p>
            <a:pPr algn="ctr"/>
            <a:r>
              <a:rPr kumimoji="1" lang="ko-KR" altLang="en-US" sz="5400" dirty="0"/>
              <a:t>감사합니다</a:t>
            </a:r>
            <a:r>
              <a:rPr kumimoji="1" lang="en-US" altLang="ko-KR" sz="5400" dirty="0"/>
              <a:t>.</a:t>
            </a:r>
            <a:endParaRPr kumimoji="1" lang="ko-KR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338612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en-US" altLang="ko-KR" sz="3600" dirty="0">
                <a:latin typeface="+mn-ea"/>
                <a:ea typeface="+mn-ea"/>
              </a:rPr>
              <a:t>Traveling Santa 2018 Prime Paths</a:t>
            </a:r>
            <a:endParaRPr kumimoji="1" lang="ko-KR" altLang="en-US" sz="3600" dirty="0">
              <a:latin typeface="+mn-ea"/>
              <a:ea typeface="+mn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B0B4967-9622-8242-8AFC-FD3753FC6C5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938528"/>
                <a:ext cx="9905998" cy="4242816"/>
              </a:xfrm>
            </p:spPr>
            <p:txBody>
              <a:bodyPr>
                <a:normAutofit/>
              </a:bodyPr>
              <a:lstStyle/>
              <a:p>
                <a:r>
                  <a:rPr kumimoji="1" lang="en-US" altLang="ko-KR" sz="2800" dirty="0">
                    <a:latin typeface="+mn-ea"/>
                  </a:rPr>
                  <a:t>Traveling Salesman Problem</a:t>
                </a:r>
                <a:r>
                  <a:rPr kumimoji="1" lang="ko-KR" altLang="en-US" sz="2800" dirty="0">
                    <a:latin typeface="+mn-ea"/>
                  </a:rPr>
                  <a:t>의 파생 문제</a:t>
                </a:r>
                <a:endParaRPr kumimoji="1" lang="en-US" altLang="ko-KR" sz="2800" dirty="0">
                  <a:latin typeface="+mn-ea"/>
                </a:endParaRPr>
              </a:p>
              <a:p>
                <a:r>
                  <a:rPr kumimoji="1" lang="ko-KR" altLang="en-US" sz="2800" dirty="0">
                    <a:latin typeface="+mn-ea"/>
                  </a:rPr>
                  <a:t>가장 적은 비용으로 모든 좌표에 한번씩 방문하고 시작점으로 돌아와야 함</a:t>
                </a:r>
                <a:endParaRPr kumimoji="1" lang="en-US" altLang="ko-KR" sz="2800" dirty="0">
                  <a:latin typeface="+mn-ea"/>
                </a:endParaRPr>
              </a:p>
              <a:p>
                <a:r>
                  <a:rPr kumimoji="1" lang="ko-KR" altLang="en-US" sz="2800" dirty="0">
                    <a:latin typeface="+mn-ea"/>
                  </a:rPr>
                  <a:t>도시간 거리는 </a:t>
                </a:r>
                <a:r>
                  <a:rPr kumimoji="1" lang="en-US" altLang="ko-KR" sz="2800" dirty="0">
                    <a:latin typeface="+mn-ea"/>
                  </a:rPr>
                  <a:t>2D</a:t>
                </a:r>
                <a:r>
                  <a:rPr kumimoji="1" lang="ko-KR" altLang="en-US" sz="2800" dirty="0">
                    <a:latin typeface="+mn-ea"/>
                  </a:rPr>
                  <a:t> 유클리드 거리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kumimoji="1" lang="ko-KR" altLang="en-US" sz="28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  <m:sup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kumimoji="1" lang="en-US" altLang="ko-KR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kumimoji="1" lang="en-US" altLang="ko-KR" sz="2800" dirty="0">
                  <a:latin typeface="+mn-ea"/>
                </a:endParaRPr>
              </a:p>
              <a:p>
                <a:r>
                  <a:rPr kumimoji="1" lang="en-US" altLang="ko-KR" sz="2800" dirty="0">
                    <a:latin typeface="+mn-ea"/>
                  </a:rPr>
                  <a:t>10</a:t>
                </a:r>
                <a:r>
                  <a:rPr kumimoji="1" lang="ko-KR" altLang="en-US" sz="2800" dirty="0">
                    <a:latin typeface="+mn-ea"/>
                  </a:rPr>
                  <a:t>번째 단계마다 프라임 도시에서 출발하지 못하면 그 다음 목적지까지 도달하는데 드는 비용이 </a:t>
                </a:r>
                <a:r>
                  <a:rPr kumimoji="1" lang="en-US" altLang="ko-KR" sz="2800" dirty="0">
                    <a:latin typeface="+mn-ea"/>
                  </a:rPr>
                  <a:t>10%</a:t>
                </a:r>
                <a:r>
                  <a:rPr kumimoji="1" lang="ko-KR" altLang="en-US" sz="2800" dirty="0">
                    <a:latin typeface="+mn-ea"/>
                  </a:rPr>
                  <a:t> 증가</a:t>
                </a:r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B0B4967-9622-8242-8AFC-FD3753FC6C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938528"/>
                <a:ext cx="9905998" cy="4242816"/>
              </a:xfrm>
              <a:blipFill>
                <a:blip r:embed="rId2"/>
                <a:stretch>
                  <a:fillRect l="-166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2390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558E5B-8AEE-0042-94D2-ECBF3BAE7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58368"/>
            <a:ext cx="9905998" cy="1231392"/>
          </a:xfrm>
        </p:spPr>
        <p:txBody>
          <a:bodyPr>
            <a:normAutofit/>
          </a:bodyPr>
          <a:lstStyle/>
          <a:p>
            <a:r>
              <a:rPr kumimoji="1" lang="en-US" altLang="ko-KR" sz="3600" dirty="0">
                <a:latin typeface="+mj-ea"/>
              </a:rPr>
              <a:t>Traveling Santa 2018 Prime Paths</a:t>
            </a:r>
            <a:endParaRPr kumimoji="1" lang="ko-KR" altLang="en-US" sz="3600" dirty="0">
              <a:latin typeface="+mj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58250C-7EB6-4941-9DF4-2E3A43990E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1971244"/>
            <a:ext cx="5039931" cy="3816096"/>
          </a:xfrm>
        </p:spPr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Kaggle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ko-KR" altLang="en-US" sz="2800" dirty="0" err="1">
                <a:latin typeface="+mn-ea"/>
              </a:rPr>
              <a:t>컴패티션에서</a:t>
            </a:r>
            <a:r>
              <a:rPr kumimoji="1" lang="ko-KR" altLang="en-US" sz="2800" dirty="0">
                <a:latin typeface="+mn-ea"/>
              </a:rPr>
              <a:t> 제공한 </a:t>
            </a:r>
            <a:r>
              <a:rPr kumimoji="1" lang="ko-KR" altLang="en-US" sz="2800" dirty="0" err="1">
                <a:latin typeface="+mn-ea"/>
              </a:rPr>
              <a:t>데이터셋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 err="1">
                <a:latin typeface="+mn-ea"/>
              </a:rPr>
              <a:t>CityId</a:t>
            </a:r>
            <a:r>
              <a:rPr kumimoji="1" lang="en-US" altLang="ko-KR" sz="2800" dirty="0">
                <a:latin typeface="+mn-ea"/>
              </a:rPr>
              <a:t>, X, Y</a:t>
            </a:r>
            <a:r>
              <a:rPr kumimoji="1" lang="ko-KR" altLang="en-US" sz="2800" dirty="0">
                <a:latin typeface="+mn-ea"/>
              </a:rPr>
              <a:t> 값으로 구성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 err="1">
                <a:latin typeface="+mn-ea"/>
              </a:rPr>
              <a:t>CityId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en-US" altLang="ko-KR" sz="2800" dirty="0">
                <a:latin typeface="+mn-ea"/>
              </a:rPr>
              <a:t>0</a:t>
            </a:r>
            <a:r>
              <a:rPr kumimoji="1" lang="ko-KR" altLang="en-US" sz="2800" dirty="0">
                <a:latin typeface="+mn-ea"/>
              </a:rPr>
              <a:t>은 북극</a:t>
            </a:r>
            <a:r>
              <a:rPr kumimoji="1" lang="en-US" altLang="ko-KR" sz="2800" dirty="0">
                <a:latin typeface="+mn-ea"/>
              </a:rPr>
              <a:t>(</a:t>
            </a:r>
            <a:r>
              <a:rPr kumimoji="1" lang="ko-KR" altLang="en-US" sz="2800" dirty="0">
                <a:latin typeface="+mn-ea"/>
              </a:rPr>
              <a:t>시작과 끝</a:t>
            </a:r>
            <a:r>
              <a:rPr kumimoji="1" lang="en-US" altLang="ko-KR" sz="2800" dirty="0">
                <a:latin typeface="+mn-ea"/>
              </a:rPr>
              <a:t>)</a:t>
            </a:r>
          </a:p>
          <a:p>
            <a:r>
              <a:rPr kumimoji="1" lang="ko-KR" altLang="en-US" sz="2800" dirty="0">
                <a:latin typeface="+mn-ea"/>
              </a:rPr>
              <a:t>총 </a:t>
            </a:r>
            <a:r>
              <a:rPr kumimoji="1" lang="en-US" altLang="ko-KR" sz="2800" dirty="0">
                <a:latin typeface="+mn-ea"/>
              </a:rPr>
              <a:t>197769</a:t>
            </a:r>
            <a:r>
              <a:rPr kumimoji="1" lang="ko-KR" altLang="en-US" sz="2800" dirty="0">
                <a:latin typeface="+mn-ea"/>
              </a:rPr>
              <a:t>개 도시</a:t>
            </a:r>
            <a:endParaRPr kumimoji="1" lang="en-US" altLang="ko-KR" sz="2800" dirty="0">
              <a:latin typeface="+mn-ea"/>
            </a:endParaRPr>
          </a:p>
          <a:p>
            <a:r>
              <a:rPr kumimoji="1" lang="ko-KR" altLang="en-US" sz="2800" dirty="0">
                <a:latin typeface="+mn-ea"/>
              </a:rPr>
              <a:t>프라임 도시 </a:t>
            </a:r>
            <a:r>
              <a:rPr kumimoji="1" lang="en-US" altLang="ko-KR" sz="2800" dirty="0">
                <a:latin typeface="+mn-ea"/>
              </a:rPr>
              <a:t>17804</a:t>
            </a:r>
            <a:r>
              <a:rPr kumimoji="1" lang="ko-KR" altLang="en-US" sz="2800" dirty="0">
                <a:latin typeface="+mn-ea"/>
              </a:rPr>
              <a:t>개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869F6B7C-4738-EB4F-873B-25BD3DC321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5585" y="2207132"/>
            <a:ext cx="4747831" cy="329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080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나무이(가) 표시된 사진&#10;&#10;&#10;&#10;자동 생성된 설명">
            <a:extLst>
              <a:ext uri="{FF2B5EF4-FFF2-40B4-BE49-F238E27FC236}">
                <a16:creationId xmlns:a16="http://schemas.microsoft.com/office/drawing/2014/main" id="{A6B02E63-D79F-CE42-BB63-9BF1E3DE4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331" y="0"/>
            <a:ext cx="103333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2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3600" dirty="0">
                <a:latin typeface="+mn-ea"/>
                <a:ea typeface="+mn-ea"/>
              </a:rPr>
              <a:t>개발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MacOS Mojave 10.14.2</a:t>
            </a:r>
          </a:p>
          <a:p>
            <a:r>
              <a:rPr kumimoji="1" lang="en-US" altLang="ko-KR" sz="2800" dirty="0">
                <a:latin typeface="+mn-ea"/>
              </a:rPr>
              <a:t>Intel Core i5-7267U</a:t>
            </a:r>
          </a:p>
          <a:p>
            <a:r>
              <a:rPr kumimoji="1" lang="en-US" altLang="ko-KR" sz="2800" dirty="0">
                <a:latin typeface="+mn-ea"/>
              </a:rPr>
              <a:t>Intel Iris Plus 650</a:t>
            </a:r>
          </a:p>
          <a:p>
            <a:r>
              <a:rPr kumimoji="1" lang="en-US" altLang="ko-KR" sz="2800" dirty="0" err="1">
                <a:latin typeface="+mn-ea"/>
              </a:rPr>
              <a:t>Kubuntu</a:t>
            </a:r>
            <a:r>
              <a:rPr kumimoji="1" lang="en-US" altLang="ko-KR" sz="2800" dirty="0">
                <a:latin typeface="+mn-ea"/>
              </a:rPr>
              <a:t> 18.04 on VM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99CEB3-2D81-434F-B41C-E8D5C765DE0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dirty="0"/>
              <a:t>Windows 10 Pro 1803</a:t>
            </a:r>
          </a:p>
          <a:p>
            <a:r>
              <a:rPr kumimoji="1" lang="en-US" altLang="ko-KR" sz="2800" dirty="0"/>
              <a:t>AMD Ryzen7 1700</a:t>
            </a:r>
          </a:p>
          <a:p>
            <a:r>
              <a:rPr kumimoji="1" lang="en-US" altLang="ko-KR" sz="2800" dirty="0" err="1"/>
              <a:t>nVidia</a:t>
            </a:r>
            <a:r>
              <a:rPr kumimoji="1" lang="en-US" altLang="ko-KR" sz="2800" dirty="0"/>
              <a:t> GTX1070</a:t>
            </a:r>
          </a:p>
          <a:p>
            <a:r>
              <a:rPr kumimoji="1" lang="en-US" altLang="ko-KR" sz="2800" dirty="0" err="1"/>
              <a:t>Kubuntu</a:t>
            </a:r>
            <a:r>
              <a:rPr kumimoji="1" lang="en-US" altLang="ko-KR" sz="2800" dirty="0"/>
              <a:t> 18.04 on VM</a:t>
            </a:r>
            <a:endParaRPr kumimoji="1"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41885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3600" dirty="0">
                <a:latin typeface="+mn-ea"/>
                <a:ea typeface="+mn-ea"/>
              </a:rPr>
              <a:t>개발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954588" cy="3124201"/>
          </a:xfrm>
        </p:spPr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Python 3.6.7</a:t>
            </a:r>
          </a:p>
          <a:p>
            <a:r>
              <a:rPr kumimoji="1" lang="en-US" altLang="ko-KR" sz="2800" dirty="0" err="1">
                <a:latin typeface="+mn-ea"/>
              </a:rPr>
              <a:t>Jupyter</a:t>
            </a:r>
            <a:r>
              <a:rPr kumimoji="1" lang="en-US" altLang="ko-KR" sz="2800" dirty="0">
                <a:latin typeface="+mn-ea"/>
              </a:rPr>
              <a:t> Notebook(Python3)</a:t>
            </a:r>
          </a:p>
          <a:p>
            <a:r>
              <a:rPr kumimoji="1" lang="en-US" altLang="ko-KR" sz="2800" dirty="0">
                <a:latin typeface="+mn-ea"/>
              </a:rPr>
              <a:t>Matplotlib</a:t>
            </a:r>
          </a:p>
          <a:p>
            <a:r>
              <a:rPr kumimoji="1" lang="en-US" altLang="ko-KR" sz="2800" dirty="0">
                <a:latin typeface="+mn-ea"/>
              </a:rPr>
              <a:t>Pandas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E3BAB2F3-E8D3-EF4C-A5A9-B0DEC63F77B5}"/>
              </a:ext>
            </a:extLst>
          </p:cNvPr>
          <p:cNvSpPr txBox="1">
            <a:spLocks/>
          </p:cNvSpPr>
          <p:nvPr/>
        </p:nvSpPr>
        <p:spPr>
          <a:xfrm>
            <a:off x="6092823" y="2666999"/>
            <a:ext cx="495458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800" dirty="0" err="1">
                <a:latin typeface="+mn-ea"/>
              </a:rPr>
              <a:t>Numpy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Seaborn</a:t>
            </a:r>
          </a:p>
          <a:p>
            <a:r>
              <a:rPr kumimoji="1" lang="en-US" altLang="ko-KR" sz="2800" dirty="0" err="1">
                <a:latin typeface="+mn-ea"/>
              </a:rPr>
              <a:t>Cython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 err="1">
                <a:latin typeface="+mn-ea"/>
              </a:rPr>
              <a:t>Pyconcorde</a:t>
            </a:r>
            <a:endParaRPr kumimoji="1" lang="en-US" altLang="ko-KR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54318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en-US" altLang="ko-KR" sz="3600" dirty="0">
                <a:latin typeface="+mj-ea"/>
              </a:rPr>
              <a:t>Concorde TSP Solver</a:t>
            </a:r>
            <a:endParaRPr kumimoji="1" lang="ko-KR" altLang="en-US" sz="3600" dirty="0">
              <a:latin typeface="+mj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38528"/>
            <a:ext cx="9905998" cy="3852673"/>
          </a:xfrm>
        </p:spPr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Concorde TSP Solver</a:t>
            </a:r>
            <a:r>
              <a:rPr kumimoji="1" lang="ko-KR" altLang="en-US" sz="2800" dirty="0" err="1">
                <a:latin typeface="+mn-ea"/>
              </a:rPr>
              <a:t>를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ko-KR" altLang="en-US" sz="2800">
                <a:latin typeface="+mn-ea"/>
              </a:rPr>
              <a:t>활용한 해답 </a:t>
            </a:r>
            <a:r>
              <a:rPr kumimoji="1" lang="ko-KR" altLang="en-US" sz="2800" dirty="0">
                <a:latin typeface="+mn-ea"/>
              </a:rPr>
              <a:t>탐색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TSP</a:t>
            </a:r>
            <a:r>
              <a:rPr kumimoji="1" lang="ko-KR" altLang="en-US" sz="2800" dirty="0">
                <a:latin typeface="+mn-ea"/>
              </a:rPr>
              <a:t> 종류의 문제를 위한 프로그램 코드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ANSI C </a:t>
            </a:r>
            <a:r>
              <a:rPr kumimoji="1" lang="ko-KR" altLang="en-US" sz="2800" dirty="0">
                <a:latin typeface="+mn-ea"/>
              </a:rPr>
              <a:t>프로그래밍 언어로 작성됨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TSPLIB</a:t>
            </a:r>
            <a:r>
              <a:rPr kumimoji="1" lang="ko-KR" altLang="en-US" sz="2800" dirty="0">
                <a:latin typeface="+mn-ea"/>
              </a:rPr>
              <a:t>의 인스턴스 </a:t>
            </a:r>
            <a:r>
              <a:rPr kumimoji="1" lang="en-US" altLang="ko-KR" sz="2800" dirty="0">
                <a:latin typeface="+mn-ea"/>
              </a:rPr>
              <a:t>110</a:t>
            </a:r>
            <a:r>
              <a:rPr kumimoji="1" lang="ko-KR" altLang="en-US" sz="2800" dirty="0">
                <a:latin typeface="+mn-ea"/>
              </a:rPr>
              <a:t>여개 모두에 대한 최적의 솔루션을 얻는 데 사용됨</a:t>
            </a:r>
            <a:endParaRPr kumimoji="1" lang="en-US" altLang="ko-KR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66785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en-US" altLang="ko-KR" sz="3600" dirty="0" err="1">
                <a:latin typeface="+mj-ea"/>
              </a:rPr>
              <a:t>Pyconcorde</a:t>
            </a:r>
            <a:endParaRPr kumimoji="1" lang="ko-KR" altLang="en-US" sz="3600" dirty="0">
              <a:latin typeface="+mj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38528"/>
            <a:ext cx="9905998" cy="3852673"/>
          </a:xfrm>
        </p:spPr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Concorde</a:t>
            </a:r>
            <a:r>
              <a:rPr kumimoji="1" lang="ko-KR" altLang="en-US" sz="2800" dirty="0" err="1">
                <a:latin typeface="+mn-ea"/>
              </a:rPr>
              <a:t>를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en-US" altLang="ko-KR" sz="2800" dirty="0">
                <a:latin typeface="+mn-ea"/>
              </a:rPr>
              <a:t>Python</a:t>
            </a:r>
            <a:r>
              <a:rPr kumimoji="1" lang="ko-KR" altLang="en-US" sz="2800" dirty="0">
                <a:latin typeface="+mn-ea"/>
              </a:rPr>
              <a:t>에서 사용할 수 있도록 만들어진 </a:t>
            </a:r>
            <a:r>
              <a:rPr kumimoji="1" lang="en-US" altLang="ko-KR" sz="2800" dirty="0">
                <a:latin typeface="+mn-ea"/>
              </a:rPr>
              <a:t>Python wrapper</a:t>
            </a:r>
          </a:p>
          <a:p>
            <a:r>
              <a:rPr kumimoji="1" lang="en-US" altLang="ko-KR" sz="2800" dirty="0" err="1">
                <a:latin typeface="+mn-ea"/>
              </a:rPr>
              <a:t>github.com</a:t>
            </a:r>
            <a:r>
              <a:rPr kumimoji="1" lang="en-US" altLang="ko-KR" sz="2800" dirty="0">
                <a:latin typeface="+mn-ea"/>
              </a:rPr>
              <a:t>/</a:t>
            </a:r>
            <a:r>
              <a:rPr kumimoji="1" lang="en-US" altLang="ko-KR" sz="2800" dirty="0" err="1">
                <a:latin typeface="+mn-ea"/>
              </a:rPr>
              <a:t>jvkersch</a:t>
            </a:r>
            <a:r>
              <a:rPr kumimoji="1" lang="en-US" altLang="ko-KR" sz="2800" dirty="0">
                <a:latin typeface="+mn-ea"/>
              </a:rPr>
              <a:t> </a:t>
            </a:r>
            <a:r>
              <a:rPr kumimoji="1" lang="ko-KR" altLang="en-US" sz="2800" dirty="0">
                <a:latin typeface="+mn-ea"/>
              </a:rPr>
              <a:t>가 작성</a:t>
            </a:r>
            <a:r>
              <a:rPr kumimoji="1" lang="en-US" altLang="ko-KR" sz="2800" dirty="0">
                <a:latin typeface="+mn-ea"/>
              </a:rPr>
              <a:t>,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en-US" altLang="ko-KR" sz="2800" dirty="0">
                <a:latin typeface="+mn-ea"/>
              </a:rPr>
              <a:t>(Modified BSD License)</a:t>
            </a:r>
          </a:p>
        </p:txBody>
      </p:sp>
    </p:spTree>
    <p:extLst>
      <p:ext uri="{BB962C8B-B14F-4D97-AF65-F5344CB8AC3E}">
        <p14:creationId xmlns:p14="http://schemas.microsoft.com/office/powerpoint/2010/main" val="1715750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2881947" cy="1328928"/>
          </a:xfrm>
        </p:spPr>
        <p:txBody>
          <a:bodyPr>
            <a:normAutofit/>
          </a:bodyPr>
          <a:lstStyle/>
          <a:p>
            <a:r>
              <a:rPr kumimoji="1" lang="ko-KR" altLang="en-US" sz="3600" dirty="0">
                <a:latin typeface="+mj-ea"/>
              </a:rPr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38528"/>
            <a:ext cx="3101403" cy="3852673"/>
          </a:xfrm>
        </p:spPr>
        <p:txBody>
          <a:bodyPr>
            <a:normAutofit/>
          </a:bodyPr>
          <a:lstStyle/>
          <a:p>
            <a:r>
              <a:rPr kumimoji="1" lang="ko-KR" altLang="en-US" sz="2800" dirty="0">
                <a:latin typeface="+mn-ea"/>
              </a:rPr>
              <a:t>객체지향 채용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City </a:t>
            </a:r>
            <a:r>
              <a:rPr kumimoji="1" lang="ko-KR" altLang="en-US" sz="2800" dirty="0">
                <a:latin typeface="+mn-ea"/>
              </a:rPr>
              <a:t>클래스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World</a:t>
            </a:r>
            <a:r>
              <a:rPr kumimoji="1" lang="ko-KR" altLang="en-US" sz="2800" dirty="0">
                <a:latin typeface="+mn-ea"/>
              </a:rPr>
              <a:t> 클래스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Route</a:t>
            </a:r>
            <a:r>
              <a:rPr kumimoji="1" lang="ko-KR" altLang="en-US" sz="2800" dirty="0">
                <a:latin typeface="+mn-ea"/>
              </a:rPr>
              <a:t> 클래스</a:t>
            </a:r>
            <a:endParaRPr kumimoji="1" lang="en-US" altLang="ko-KR" sz="2800" dirty="0">
              <a:latin typeface="+mn-ea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217FE9F8-9510-8443-BF41-D2E5B41E7917}"/>
              </a:ext>
            </a:extLst>
          </p:cNvPr>
          <p:cNvSpPr/>
          <p:nvPr/>
        </p:nvSpPr>
        <p:spPr>
          <a:xfrm>
            <a:off x="4242815" y="1066799"/>
            <a:ext cx="7083553" cy="472440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CF024E2E-1BBF-0944-81EF-027A3A83C3A1}"/>
              </a:ext>
            </a:extLst>
          </p:cNvPr>
          <p:cNvSpPr/>
          <p:nvPr/>
        </p:nvSpPr>
        <p:spPr>
          <a:xfrm>
            <a:off x="5779007" y="1316736"/>
            <a:ext cx="5271579" cy="4255008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D839A8-8FFB-424B-9AFD-3A415A63F39D}"/>
              </a:ext>
            </a:extLst>
          </p:cNvPr>
          <p:cNvSpPr txBox="1"/>
          <p:nvPr/>
        </p:nvSpPr>
        <p:spPr>
          <a:xfrm>
            <a:off x="4462271" y="1621536"/>
            <a:ext cx="1022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Route</a:t>
            </a:r>
          </a:p>
          <a:p>
            <a:r>
              <a:rPr kumimoji="1" lang="ko-KR" altLang="en-US" dirty="0"/>
              <a:t>클래스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D9AB3D-4758-0341-A43A-CE2D84E9F588}"/>
              </a:ext>
            </a:extLst>
          </p:cNvPr>
          <p:cNvSpPr txBox="1"/>
          <p:nvPr/>
        </p:nvSpPr>
        <p:spPr>
          <a:xfrm>
            <a:off x="5998463" y="1621536"/>
            <a:ext cx="1022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World</a:t>
            </a:r>
          </a:p>
          <a:p>
            <a:r>
              <a:rPr kumimoji="1" lang="ko-KR" altLang="en-US" dirty="0"/>
              <a:t>클래스</a:t>
            </a: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42DB7757-AF3A-B549-B5C0-FC224BE4A0C8}"/>
              </a:ext>
            </a:extLst>
          </p:cNvPr>
          <p:cNvSpPr/>
          <p:nvPr/>
        </p:nvSpPr>
        <p:spPr>
          <a:xfrm>
            <a:off x="8450515" y="1621536"/>
            <a:ext cx="1926336" cy="14752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City </a:t>
            </a:r>
            <a:r>
              <a:rPr kumimoji="1" lang="ko-KR" altLang="en-US" dirty="0"/>
              <a:t>클래스</a:t>
            </a:r>
            <a:endParaRPr kumimoji="1" lang="en-US" altLang="ko-KR" dirty="0"/>
          </a:p>
          <a:p>
            <a:pPr algn="ctr"/>
            <a:r>
              <a:rPr kumimoji="1" lang="en-US" altLang="ko-KR" dirty="0" err="1"/>
              <a:t>CityId</a:t>
            </a:r>
            <a:r>
              <a:rPr kumimoji="1" lang="en-US" altLang="ko-KR" dirty="0"/>
              <a:t>: 0</a:t>
            </a:r>
          </a:p>
          <a:p>
            <a:pPr algn="ctr"/>
            <a:r>
              <a:rPr kumimoji="1" lang="en-US" altLang="ko-KR" dirty="0"/>
              <a:t>Coord: (</a:t>
            </a:r>
            <a:r>
              <a:rPr kumimoji="1" lang="en-US" altLang="ko-KR" dirty="0" err="1"/>
              <a:t>x,y</a:t>
            </a:r>
            <a:r>
              <a:rPr kumimoji="1" lang="en-US" altLang="ko-KR" dirty="0"/>
              <a:t>)</a:t>
            </a:r>
          </a:p>
          <a:p>
            <a:pPr algn="ctr"/>
            <a:r>
              <a:rPr kumimoji="1" lang="en-US" altLang="ko-KR" dirty="0"/>
              <a:t>Is prime: True</a:t>
            </a:r>
          </a:p>
          <a:p>
            <a:pPr algn="ctr"/>
            <a:r>
              <a:rPr kumimoji="1" lang="en-US" altLang="ko-KR" dirty="0"/>
              <a:t>Is visited: False</a:t>
            </a:r>
            <a:endParaRPr kumimoji="1"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D4E98-B5EB-4042-8B74-30B4D9B14FE6}"/>
              </a:ext>
            </a:extLst>
          </p:cNvPr>
          <p:cNvSpPr txBox="1"/>
          <p:nvPr/>
        </p:nvSpPr>
        <p:spPr>
          <a:xfrm>
            <a:off x="7181089" y="1753862"/>
            <a:ext cx="1269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cities={ 0 :</a:t>
            </a:r>
            <a:endParaRPr kumimoji="1"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181EF0-46DA-4F4A-9E5F-23DB5717DBCF}"/>
              </a:ext>
            </a:extLst>
          </p:cNvPr>
          <p:cNvSpPr txBox="1"/>
          <p:nvPr/>
        </p:nvSpPr>
        <p:spPr>
          <a:xfrm>
            <a:off x="10389772" y="1753862"/>
            <a:ext cx="268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,</a:t>
            </a:r>
            <a:endParaRPr kumimoji="1"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C0268B-F46B-AE46-8EC3-BC3865B7F291}"/>
              </a:ext>
            </a:extLst>
          </p:cNvPr>
          <p:cNvSpPr txBox="1"/>
          <p:nvPr/>
        </p:nvSpPr>
        <p:spPr>
          <a:xfrm>
            <a:off x="7196431" y="4050267"/>
            <a:ext cx="145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err="1"/>
              <a:t>City.CityId</a:t>
            </a:r>
            <a:r>
              <a:rPr kumimoji="1" lang="en-US" altLang="ko-KR" dirty="0"/>
              <a:t> :</a:t>
            </a:r>
            <a:endParaRPr kumimoji="1" lang="ko-KR" altLang="en-US" dirty="0"/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EFC0D8A6-E12A-8E49-8990-D6EBBFFC4D79}"/>
              </a:ext>
            </a:extLst>
          </p:cNvPr>
          <p:cNvSpPr/>
          <p:nvPr/>
        </p:nvSpPr>
        <p:spPr>
          <a:xfrm>
            <a:off x="8604608" y="3966078"/>
            <a:ext cx="1926336" cy="5377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City </a:t>
            </a:r>
            <a:r>
              <a:rPr kumimoji="1" lang="ko-KR" altLang="en-US" dirty="0"/>
              <a:t>클래스</a:t>
            </a:r>
            <a:endParaRPr kumimoji="1"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CFA9BC-0DCB-A149-939A-822DBF9BBC02}"/>
              </a:ext>
            </a:extLst>
          </p:cNvPr>
          <p:cNvSpPr txBox="1"/>
          <p:nvPr/>
        </p:nvSpPr>
        <p:spPr>
          <a:xfrm>
            <a:off x="10600945" y="4050267"/>
            <a:ext cx="268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}</a:t>
            </a:r>
            <a:endParaRPr kumimoji="1"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B06A21-2F82-8344-8354-35049539F05A}"/>
              </a:ext>
            </a:extLst>
          </p:cNvPr>
          <p:cNvSpPr txBox="1"/>
          <p:nvPr/>
        </p:nvSpPr>
        <p:spPr>
          <a:xfrm>
            <a:off x="9272222" y="3017782"/>
            <a:ext cx="2682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D9D971-F4D2-1246-A709-F487E55F0055}"/>
              </a:ext>
            </a:extLst>
          </p:cNvPr>
          <p:cNvSpPr txBox="1"/>
          <p:nvPr/>
        </p:nvSpPr>
        <p:spPr>
          <a:xfrm>
            <a:off x="4891907" y="2366510"/>
            <a:ext cx="975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world=</a:t>
            </a: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146E1A-8C76-BE44-AB4C-D1AE20BF1634}"/>
              </a:ext>
            </a:extLst>
          </p:cNvPr>
          <p:cNvSpPr txBox="1"/>
          <p:nvPr/>
        </p:nvSpPr>
        <p:spPr>
          <a:xfrm>
            <a:off x="4437886" y="3138072"/>
            <a:ext cx="1047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stops=[]</a:t>
            </a:r>
            <a:endParaRPr kumimoji="1"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F09F06-4A44-CA4C-9620-76AC3D3A234E}"/>
              </a:ext>
            </a:extLst>
          </p:cNvPr>
          <p:cNvSpPr txBox="1"/>
          <p:nvPr/>
        </p:nvSpPr>
        <p:spPr>
          <a:xfrm>
            <a:off x="7181089" y="4810422"/>
            <a:ext cx="2596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err="1"/>
              <a:t>df</a:t>
            </a:r>
            <a:r>
              <a:rPr kumimoji="1" lang="en-US" altLang="ko-KR" dirty="0"/>
              <a:t>=</a:t>
            </a:r>
            <a:r>
              <a:rPr kumimoji="1" lang="en-US" altLang="ko-KR" dirty="0" err="1"/>
              <a:t>pd.DataFrame</a:t>
            </a:r>
            <a:r>
              <a:rPr kumimoji="1" lang="en-US" altLang="ko-KR" dirty="0"/>
              <a:t>()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10952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그물</Template>
  <TotalTime>2992</TotalTime>
  <Words>312</Words>
  <Application>Microsoft Macintosh PowerPoint</Application>
  <PresentationFormat>와이드스크린</PresentationFormat>
  <Paragraphs>94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Arial</vt:lpstr>
      <vt:lpstr>Cambria Math</vt:lpstr>
      <vt:lpstr>Century Gothic</vt:lpstr>
      <vt:lpstr>그물</vt:lpstr>
      <vt:lpstr>Traveling Santa 2018 Prime Paths</vt:lpstr>
      <vt:lpstr>Traveling Santa 2018 Prime Paths</vt:lpstr>
      <vt:lpstr>Traveling Santa 2018 Prime Paths</vt:lpstr>
      <vt:lpstr>PowerPoint 프레젠테이션</vt:lpstr>
      <vt:lpstr>개발 환경</vt:lpstr>
      <vt:lpstr>개발 환경</vt:lpstr>
      <vt:lpstr>Concorde TSP Solver</vt:lpstr>
      <vt:lpstr>Pyconcorde</vt:lpstr>
      <vt:lpstr>설계</vt:lpstr>
      <vt:lpstr>문제점</vt:lpstr>
      <vt:lpstr>실행 결과</vt:lpstr>
      <vt:lpstr>PowerPoint 프레젠테이션</vt:lpstr>
      <vt:lpstr>PowerPoint 프레젠테이션</vt:lpstr>
      <vt:lpstr>감사합니다.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Traveling Santa 2018 Prime Paths</dc:title>
  <dc:subject/>
  <dc:creator>박지종</dc:creator>
  <cp:keywords/>
  <dc:description/>
  <cp:lastModifiedBy>박지종</cp:lastModifiedBy>
  <cp:revision>21</cp:revision>
  <dcterms:created xsi:type="dcterms:W3CDTF">2019-01-09T16:14:23Z</dcterms:created>
  <dcterms:modified xsi:type="dcterms:W3CDTF">2019-01-20T09:43:52Z</dcterms:modified>
  <cp:category/>
</cp:coreProperties>
</file>

<file path=docProps/thumbnail.jpeg>
</file>